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42"/>
  </p:notesMasterIdLst>
  <p:handoutMasterIdLst>
    <p:handoutMasterId r:id="rId43"/>
  </p:handoutMasterIdLst>
  <p:sldIdLst>
    <p:sldId id="296" r:id="rId11"/>
    <p:sldId id="257" r:id="rId12"/>
    <p:sldId id="275" r:id="rId13"/>
    <p:sldId id="297" r:id="rId14"/>
    <p:sldId id="304" r:id="rId15"/>
    <p:sldId id="305" r:id="rId16"/>
    <p:sldId id="306" r:id="rId17"/>
    <p:sldId id="307" r:id="rId18"/>
    <p:sldId id="308" r:id="rId19"/>
    <p:sldId id="258" r:id="rId20"/>
    <p:sldId id="279" r:id="rId21"/>
    <p:sldId id="282" r:id="rId22"/>
    <p:sldId id="269" r:id="rId23"/>
    <p:sldId id="292" r:id="rId24"/>
    <p:sldId id="259" r:id="rId25"/>
    <p:sldId id="293" r:id="rId26"/>
    <p:sldId id="294" r:id="rId27"/>
    <p:sldId id="298" r:id="rId28"/>
    <p:sldId id="261" r:id="rId29"/>
    <p:sldId id="274" r:id="rId30"/>
    <p:sldId id="265" r:id="rId31"/>
    <p:sldId id="280" r:id="rId32"/>
    <p:sldId id="299" r:id="rId33"/>
    <p:sldId id="281" r:id="rId34"/>
    <p:sldId id="303" r:id="rId35"/>
    <p:sldId id="302" r:id="rId36"/>
    <p:sldId id="288" r:id="rId37"/>
    <p:sldId id="276" r:id="rId38"/>
    <p:sldId id="278" r:id="rId39"/>
    <p:sldId id="289" r:id="rId40"/>
    <p:sldId id="301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urter, Jamie" initials="CJ" lastIdx="1" clrIdx="0">
    <p:extLst>
      <p:ext uri="{19B8F6BF-5375-455C-9EA6-DF929625EA0E}">
        <p15:presenceInfo xmlns:p15="http://schemas.microsoft.com/office/powerpoint/2012/main" userId="S-1-5-21-2509641344-1052565914-3260824488-17500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8" autoAdjust="0"/>
    <p:restoredTop sz="94682"/>
  </p:normalViewPr>
  <p:slideViewPr>
    <p:cSldViewPr snapToGrid="0" snapToObjects="1">
      <p:cViewPr varScale="1">
        <p:scale>
          <a:sx n="159" d="100"/>
          <a:sy n="159" d="100"/>
        </p:scale>
        <p:origin x="264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viewProps" Target="viewProps.xml"/><Relationship Id="rId20" Type="http://schemas.openxmlformats.org/officeDocument/2006/relationships/slide" Target="slides/slide10.xml"/><Relationship Id="rId41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1/3/20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2944058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C8E9CA-3990-004B-9176-E82DE091C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3" y="0"/>
            <a:ext cx="9144000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3922" y="46366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K-means (k=2)</a:t>
            </a:r>
          </a:p>
        </p:txBody>
      </p:sp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C07B0C-174D-414C-A4BE-969F82E30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Dataset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9225A8-43BE-D04C-B4FA-26C9426792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EE165C75-E164-4244-8AEB-41F668585C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781902"/>
              </p:ext>
            </p:extLst>
          </p:nvPr>
        </p:nvGraphicFramePr>
        <p:xfrm>
          <a:off x="457200" y="1541832"/>
          <a:ext cx="67495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665">
                  <a:extLst>
                    <a:ext uri="{9D8B030D-6E8A-4147-A177-3AD203B41FA5}">
                      <a16:colId xmlns:a16="http://schemas.microsoft.com/office/drawing/2014/main" val="2915801037"/>
                    </a:ext>
                  </a:extLst>
                </a:gridCol>
                <a:gridCol w="1509823">
                  <a:extLst>
                    <a:ext uri="{9D8B030D-6E8A-4147-A177-3AD203B41FA5}">
                      <a16:colId xmlns:a16="http://schemas.microsoft.com/office/drawing/2014/main" val="1375833079"/>
                    </a:ext>
                  </a:extLst>
                </a:gridCol>
                <a:gridCol w="1467293">
                  <a:extLst>
                    <a:ext uri="{9D8B030D-6E8A-4147-A177-3AD203B41FA5}">
                      <a16:colId xmlns:a16="http://schemas.microsoft.com/office/drawing/2014/main" val="284463197"/>
                    </a:ext>
                  </a:extLst>
                </a:gridCol>
                <a:gridCol w="1486835">
                  <a:extLst>
                    <a:ext uri="{9D8B030D-6E8A-4147-A177-3AD203B41FA5}">
                      <a16:colId xmlns:a16="http://schemas.microsoft.com/office/drawing/2014/main" val="991606454"/>
                    </a:ext>
                  </a:extLst>
                </a:gridCol>
                <a:gridCol w="1349904">
                  <a:extLst>
                    <a:ext uri="{9D8B030D-6E8A-4147-A177-3AD203B41FA5}">
                      <a16:colId xmlns:a16="http://schemas.microsoft.com/office/drawing/2014/main" val="1975081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sepal_length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sepal_width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petal_length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petal_width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480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509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152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726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836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199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5127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6D5FE9-C03B-F346-AC0D-8B7586777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Reduces dimension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Retains major characteristics of original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Helps visualize clusters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F6A774-2CAF-F544-A7EE-8443F89E4D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558E9295-BB62-FA49-ADF9-C80FC0103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Scale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train-test split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Hyperparameters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n_clusters: number of clusters, 𝑘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n_init: number of times to choose different initial centers, default 10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max_iter: maximum number of iterations for the algorithm in any given run, default 300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random_state: random seed, enables reproducibility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</p:spPr>
        <p:txBody>
          <a:bodyPr>
            <a:normAutofit/>
          </a:bodyPr>
          <a:lstStyle/>
          <a:p>
            <a:r>
              <a:rPr lang="en-US" dirty="0"/>
              <a:t>Scikit Learn K-means Model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F49F49B-B283-7844-99B9-CF5432C52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A71B4A-AC3C-8D4A-A2BA-391C45521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962" y="1561306"/>
            <a:ext cx="6565900" cy="25019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Scikit Learn K-means Model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11F67-9EDE-5A4B-92EB-CF95C5BCD5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85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K: Elbow Method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9E50B2-D5ED-6945-96D4-A6BE4701B6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0C2882-129E-2540-9C35-BEFEBC84D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328" y="776288"/>
            <a:ext cx="5545168" cy="4071937"/>
          </a:xfrm>
        </p:spPr>
      </p:pic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2BE8AE-AF60-1A41-8BA5-5ACEF1568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755" y="776288"/>
            <a:ext cx="4500314" cy="407193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Cluster Characteristics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D7A299-51C2-FD44-8C9F-7B6693155C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25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C43FC-4842-084E-87C8-4EB2E72D9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Adjusted Rand Index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-1 to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Compare with true class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Silhouette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-1 to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Don't use true class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Compare distance to assigned center and next closest center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Evaluation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25B075-5A84-F940-AA05-04C7D362C0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066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K-means Case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023291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F1E7B6-1CD8-994F-A059-88B2BECFE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Case Study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EA0EC1-5EBF-8C41-8183-81B8579B0F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30391-61C6-F64E-8217-453ED37973F0}"/>
              </a:ext>
            </a:extLst>
          </p:cNvPr>
          <p:cNvSpPr txBox="1"/>
          <p:nvPr/>
        </p:nvSpPr>
        <p:spPr>
          <a:xfrm>
            <a:off x="680483" y="1371600"/>
            <a:ext cx="2211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Credit Card Dataset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F73D41-E727-1D48-A140-501CF55A6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83" y="1956314"/>
            <a:ext cx="7601981" cy="194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K-means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DBSCAN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Case Study – Credit Card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Clustering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C70FD1-BFA4-3749-BDF4-E31D5F902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8E8D16-77B9-334E-938A-73C116360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048" y="776288"/>
            <a:ext cx="5099728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3B78D4-D109-0047-AFF9-ABC04D39CD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CA2861-4F3A-DF4E-BC2C-90120788F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Cluster 0 : 3436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Cluster 1 : 2572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Cluster 2 : 1270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Cluster 3 : 1233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Cluster 4 : 56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Cluster 5 : 69 members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Member Counts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FC988D-2F6D-E149-878E-D9D0D3DDF2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9606E8DC-6B69-9248-9F21-20CCD6EB4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136" y="776288"/>
            <a:ext cx="5801552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EBA26B-3954-F345-A359-463858DAA7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69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Density–Based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276522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DC01ED4-B929-984C-B596-6F64E94B1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Hyperparameters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eps</a:t>
            </a:r>
            <a:r>
              <a:rPr lang="en-US" sz="1600" dirty="0"/>
              <a:t>: Max distance between two points to be considered as in same neighbor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min_samples</a:t>
            </a:r>
            <a:r>
              <a:rPr lang="en-US" sz="1600" dirty="0"/>
              <a:t>: Number of points that must lie within the neighborhood of the current point in order for it to be considered a core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Point Categories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Core point</a:t>
            </a:r>
            <a:r>
              <a:rPr lang="en-US" sz="1600" dirty="0"/>
              <a:t>: At least min_samples of points within distance eps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Border point</a:t>
            </a:r>
            <a:r>
              <a:rPr lang="en-US" sz="1600" dirty="0"/>
              <a:t>: A core point, but within eps to at least one core point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Noise point</a:t>
            </a:r>
            <a:r>
              <a:rPr lang="en-US" sz="1600" dirty="0"/>
              <a:t>: Neither core point nor border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Clusters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All core points that are reachable to each other form a cluster. All border points of these core points also belong to the cluster.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E6D99C-804B-5841-9D34-1A1A7F28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E36FB4-D541-5D48-A3F9-E7B11DA7B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665" y="254817"/>
            <a:ext cx="7236069" cy="407193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B10642-3700-4D48-A04E-0E4E683E32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FE8D16-EB9C-444F-98EC-D97F2543AD2D}"/>
              </a:ext>
            </a:extLst>
          </p:cNvPr>
          <p:cNvSpPr txBox="1"/>
          <p:nvPr/>
        </p:nvSpPr>
        <p:spPr>
          <a:xfrm>
            <a:off x="2211977" y="2952205"/>
            <a:ext cx="138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minpts</a:t>
            </a:r>
            <a:r>
              <a:rPr lang="en-US" i="1" dirty="0"/>
              <a:t> =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04B7B6-A008-104D-8494-E163A7BC37B7}"/>
                  </a:ext>
                </a:extLst>
              </p:cNvPr>
              <p:cNvSpPr txBox="1"/>
              <p:nvPr/>
            </p:nvSpPr>
            <p:spPr>
              <a:xfrm>
                <a:off x="4850674" y="862149"/>
                <a:ext cx="14978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04B7B6-A008-104D-8494-E163A7BC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674" y="862149"/>
                <a:ext cx="1497875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0803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6260624-0B2D-864A-BF72-A8736F7C7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963"/>
            <a:ext cx="8610926" cy="48456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336FFB-8F04-5043-999F-0C3BD631AD1A}"/>
              </a:ext>
            </a:extLst>
          </p:cNvPr>
          <p:cNvSpPr txBox="1"/>
          <p:nvPr/>
        </p:nvSpPr>
        <p:spPr>
          <a:xfrm>
            <a:off x="4528457" y="679269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MinPts</a:t>
            </a:r>
            <a:r>
              <a:rPr lang="en-US" i="1" dirty="0"/>
              <a:t> =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32AE09-2BDC-414D-90ED-8656A36750E2}"/>
              </a:ext>
            </a:extLst>
          </p:cNvPr>
          <p:cNvSpPr txBox="1"/>
          <p:nvPr/>
        </p:nvSpPr>
        <p:spPr>
          <a:xfrm>
            <a:off x="5834743" y="1375954"/>
            <a:ext cx="29086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Red: Core points</a:t>
            </a:r>
          </a:p>
          <a:p>
            <a:endParaRPr lang="en-US" dirty="0"/>
          </a:p>
          <a:p>
            <a:r>
              <a:rPr lang="en-US" dirty="0"/>
              <a:t>Yellow: Border points. Still part of the cluster because it’s within epsilon of a core point, but does not meet the </a:t>
            </a:r>
            <a:r>
              <a:rPr lang="en-US" dirty="0" err="1"/>
              <a:t>min_points</a:t>
            </a:r>
            <a:r>
              <a:rPr lang="en-US" dirty="0"/>
              <a:t> criteria.</a:t>
            </a:r>
          </a:p>
          <a:p>
            <a:endParaRPr lang="en-US" dirty="0"/>
          </a:p>
          <a:p>
            <a:r>
              <a:rPr lang="en-US" dirty="0"/>
              <a:t>Blue: Noise point. Not assigned to a cluster.</a:t>
            </a:r>
          </a:p>
        </p:txBody>
      </p:sp>
    </p:spTree>
    <p:extLst>
      <p:ext uri="{BB962C8B-B14F-4D97-AF65-F5344CB8AC3E}">
        <p14:creationId xmlns:p14="http://schemas.microsoft.com/office/powerpoint/2010/main" val="4243261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56F330C-0B8A-E541-A82F-88CDF188D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9962" y="2132806"/>
            <a:ext cx="4533900" cy="13589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Scikit Learn DBSCAN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4B91A4-FE7B-6E4A-9482-21CF7B1F64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650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20B854EA-7564-F64A-B776-8A6B96869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min_samples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Greater than number of features, i.e., 2 times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Small eps preferable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K-distance graph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Estimation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9314EE-C9E6-924B-946F-364C86EF7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E53DA8-B93A-514C-8F3F-7692D78F9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Plot distance to nearest neighbor for all data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Choose a distance at elbow that covers majority of data points.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K-distance Graph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875795-ED56-A148-AFA7-7FFFA3D19F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Content Placeholder 27">
            <a:extLst>
              <a:ext uri="{FF2B5EF4-FFF2-40B4-BE49-F238E27FC236}">
                <a16:creationId xmlns:a16="http://schemas.microsoft.com/office/drawing/2014/main" id="{CCE73677-8855-0E44-A50C-8547EEF11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210" y="1621021"/>
            <a:ext cx="4380615" cy="31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K-means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65299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B4010EB-5570-BC45-89BD-E2F11C640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31466"/>
            <a:ext cx="3690666" cy="331551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vs. DBSCAN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105E21C-10DC-3141-B6F8-343EAB519D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B0A629-AA98-1B46-9796-9B84FD6B1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227" y="1653390"/>
            <a:ext cx="4092128" cy="2871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33DBD-BF49-2145-900E-941E2AEA63FD}"/>
              </a:ext>
            </a:extLst>
          </p:cNvPr>
          <p:cNvSpPr txBox="1"/>
          <p:nvPr/>
        </p:nvSpPr>
        <p:spPr>
          <a:xfrm>
            <a:off x="595423" y="1007059"/>
            <a:ext cx="2147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K-means works well.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A97E3-6813-3342-965F-F87345F6BAAF}"/>
              </a:ext>
            </a:extLst>
          </p:cNvPr>
          <p:cNvSpPr txBox="1"/>
          <p:nvPr/>
        </p:nvSpPr>
        <p:spPr>
          <a:xfrm>
            <a:off x="4216227" y="986820"/>
            <a:ext cx="467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K-means works poorly, but DBSCAN works well.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87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9606E8DC-6B69-9248-9F21-20CCD6EB4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5742" y="776288"/>
            <a:ext cx="5801552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Data Visualization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7DEECD-6E89-6045-B5AE-E0DFC9B210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07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K-means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Choose k centers randomly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Form k groups by centers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Recalculate centers of k groups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Repeat 2–4 until no change in groups or reach max_iter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Calculate total distance 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Repeat 1–6 pre-defined times (n_init)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Choose groups with smallest D as final clusters</a:t>
            </a:r>
          </a:p>
          <a:p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K-means Clusterin</a:t>
            </a:r>
            <a:r>
              <a:rPr lang="en-US" altLang="zh-CN" dirty="0"/>
              <a:t>g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F7C119-B7A4-854C-9313-786F2DE7A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0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K-means Clusterin</a:t>
            </a:r>
            <a:r>
              <a:rPr lang="en-US" altLang="zh-CN" dirty="0"/>
              <a:t>g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F7C119-B7A4-854C-9313-786F2DE7A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89CFB8-F3E1-AE45-9D1D-F1EA73B48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159" y="776288"/>
            <a:ext cx="7373507" cy="4071937"/>
          </a:xfrm>
        </p:spPr>
      </p:pic>
    </p:spTree>
    <p:extLst>
      <p:ext uri="{BB962C8B-B14F-4D97-AF65-F5344CB8AC3E}">
        <p14:creationId xmlns:p14="http://schemas.microsoft.com/office/powerpoint/2010/main" val="3290081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F7C119-B7A4-854C-9313-786F2DE7A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98D27E-F6CF-D941-8281-87007E0A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095B505-12DA-5943-8C83-5CF3677B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105" y="318048"/>
            <a:ext cx="5285874" cy="4480100"/>
          </a:xfrm>
        </p:spPr>
      </p:pic>
    </p:spTree>
    <p:extLst>
      <p:ext uri="{BB962C8B-B14F-4D97-AF65-F5344CB8AC3E}">
        <p14:creationId xmlns:p14="http://schemas.microsoft.com/office/powerpoint/2010/main" val="2639859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F7C119-B7A4-854C-9313-786F2DE7A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98D27E-F6CF-D941-8281-87007E0A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095B505-12DA-5943-8C83-5CF3677B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852" y="1031921"/>
            <a:ext cx="3448079" cy="292245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5FA370-2214-0441-9D19-02C74D070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518" y="1243776"/>
            <a:ext cx="3386198" cy="274416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B8FA48C-A482-5C40-A446-74209932D1C0}"/>
              </a:ext>
            </a:extLst>
          </p:cNvPr>
          <p:cNvSpPr/>
          <p:nvPr/>
        </p:nvSpPr>
        <p:spPr>
          <a:xfrm>
            <a:off x="3973944" y="2493149"/>
            <a:ext cx="834190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49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F7C119-B7A4-854C-9313-786F2DE7A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98D27E-F6CF-D941-8281-87007E0A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095B505-12DA-5943-8C83-5CF3677B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853" y="1031922"/>
            <a:ext cx="2672058" cy="22647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5FA370-2214-0441-9D19-02C74D070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866" y="1163568"/>
            <a:ext cx="2632147" cy="2133086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B8FA48C-A482-5C40-A446-74209932D1C0}"/>
              </a:ext>
            </a:extLst>
          </p:cNvPr>
          <p:cNvSpPr/>
          <p:nvPr/>
        </p:nvSpPr>
        <p:spPr>
          <a:xfrm>
            <a:off x="3203923" y="2126959"/>
            <a:ext cx="532574" cy="4024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B7201-138D-A349-92D6-2FFC77AD0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43" y="1163568"/>
            <a:ext cx="2397741" cy="208499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55C5A1F-5ABD-4146-BA3D-660CE2A80BAD}"/>
              </a:ext>
            </a:extLst>
          </p:cNvPr>
          <p:cNvSpPr/>
          <p:nvPr/>
        </p:nvSpPr>
        <p:spPr>
          <a:xfrm>
            <a:off x="5968280" y="2137758"/>
            <a:ext cx="532574" cy="4024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6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F7C119-B7A4-854C-9313-786F2DE7A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98D27E-F6CF-D941-8281-87007E0A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095B505-12DA-5943-8C83-5CF3677B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509" y="675342"/>
            <a:ext cx="2672058" cy="22647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5FA370-2214-0441-9D19-02C74D070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702" y="831421"/>
            <a:ext cx="2632147" cy="2133086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B8FA48C-A482-5C40-A446-74209932D1C0}"/>
              </a:ext>
            </a:extLst>
          </p:cNvPr>
          <p:cNvSpPr/>
          <p:nvPr/>
        </p:nvSpPr>
        <p:spPr>
          <a:xfrm>
            <a:off x="3460595" y="1761198"/>
            <a:ext cx="532574" cy="4024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B7201-138D-A349-92D6-2FFC77AD0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667" y="2910870"/>
            <a:ext cx="2397741" cy="208499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55C5A1F-5ABD-4146-BA3D-660CE2A80BAD}"/>
              </a:ext>
            </a:extLst>
          </p:cNvPr>
          <p:cNvSpPr/>
          <p:nvPr/>
        </p:nvSpPr>
        <p:spPr>
          <a:xfrm>
            <a:off x="6252968" y="1696738"/>
            <a:ext cx="532574" cy="4024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2C3E12C-2534-8A42-B4A2-F49D8F9532FB}"/>
              </a:ext>
            </a:extLst>
          </p:cNvPr>
          <p:cNvSpPr/>
          <p:nvPr/>
        </p:nvSpPr>
        <p:spPr>
          <a:xfrm>
            <a:off x="3469408" y="3904343"/>
            <a:ext cx="532574" cy="4024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BA10F0-CD1E-C746-8B9B-A47977BEC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169" y="2881850"/>
            <a:ext cx="2462144" cy="204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99868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23634</TotalTime>
  <Words>419</Words>
  <Application>Microsoft Macintosh PowerPoint</Application>
  <PresentationFormat>On-screen Show (16:9)</PresentationFormat>
  <Paragraphs>119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宋体</vt:lpstr>
      <vt:lpstr>Arial</vt:lpstr>
      <vt:lpstr>Calibri</vt:lpstr>
      <vt:lpstr>Cambria Math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Introduction to Clustering</vt:lpstr>
      <vt:lpstr>Introduction to Clustering</vt:lpstr>
      <vt:lpstr>Introduction to K-means Clustering</vt:lpstr>
      <vt:lpstr>Introduction to K-means Clustering</vt:lpstr>
      <vt:lpstr>Introduction to K-means Clustering</vt:lpstr>
      <vt:lpstr>PowerPoint Presentation</vt:lpstr>
      <vt:lpstr>PowerPoint Presentation</vt:lpstr>
      <vt:lpstr>PowerPoint Presentation</vt:lpstr>
      <vt:lpstr>PowerPoint Presentation</vt:lpstr>
      <vt:lpstr>K-means (k=2)</vt:lpstr>
      <vt:lpstr>Iris Dataset</vt:lpstr>
      <vt:lpstr>Principal Component Analysis (PCA)</vt:lpstr>
      <vt:lpstr>Scikit Learn K-means Model</vt:lpstr>
      <vt:lpstr>Scikit Learn K-means Model </vt:lpstr>
      <vt:lpstr>Determine K: Elbow Method</vt:lpstr>
      <vt:lpstr>Explore Cluster Characteristics</vt:lpstr>
      <vt:lpstr>Cluster Evaluation</vt:lpstr>
      <vt:lpstr>K-means Case Study</vt:lpstr>
      <vt:lpstr>K-means Case Study </vt:lpstr>
      <vt:lpstr>Determine K</vt:lpstr>
      <vt:lpstr>Cluster Member Counts</vt:lpstr>
      <vt:lpstr>Visualize Data</vt:lpstr>
      <vt:lpstr>Introduction to Density–Based Clustering</vt:lpstr>
      <vt:lpstr>DBSCAN</vt:lpstr>
      <vt:lpstr>PowerPoint Presentation</vt:lpstr>
      <vt:lpstr>PowerPoint Presentation</vt:lpstr>
      <vt:lpstr>Scikit Learn DBSCAN Model</vt:lpstr>
      <vt:lpstr>Hyperparameter Estimation</vt:lpstr>
      <vt:lpstr>K-distance Graph</vt:lpstr>
      <vt:lpstr>K-means vs. DBSCAN</vt:lpstr>
      <vt:lpstr>Credit Card Data Visualization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67</cp:revision>
  <cp:lastPrinted>2019-11-19T17:05:41Z</cp:lastPrinted>
  <dcterms:created xsi:type="dcterms:W3CDTF">2019-10-12T20:28:15Z</dcterms:created>
  <dcterms:modified xsi:type="dcterms:W3CDTF">2020-01-07T15:21:40Z</dcterms:modified>
</cp:coreProperties>
</file>